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60" r:id="rId4"/>
    <p:sldId id="370" r:id="rId5"/>
    <p:sldId id="369" r:id="rId6"/>
    <p:sldId id="373" r:id="rId7"/>
    <p:sldId id="371" r:id="rId8"/>
    <p:sldId id="378" r:id="rId9"/>
    <p:sldId id="372" r:id="rId10"/>
    <p:sldId id="376" r:id="rId11"/>
    <p:sldId id="379" r:id="rId12"/>
    <p:sldId id="399" r:id="rId13"/>
    <p:sldId id="374" r:id="rId14"/>
    <p:sldId id="375" r:id="rId15"/>
    <p:sldId id="397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8" r:id="rId26"/>
    <p:sldId id="385" r:id="rId27"/>
    <p:sldId id="395" r:id="rId28"/>
    <p:sldId id="380" r:id="rId29"/>
    <p:sldId id="383" r:id="rId30"/>
    <p:sldId id="381" r:id="rId31"/>
    <p:sldId id="384" r:id="rId32"/>
    <p:sldId id="402" r:id="rId33"/>
    <p:sldId id="359" r:id="rId34"/>
    <p:sldId id="400" r:id="rId35"/>
    <p:sldId id="362" r:id="rId36"/>
    <p:sldId id="363" r:id="rId37"/>
    <p:sldId id="401" r:id="rId38"/>
    <p:sldId id="36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CEA9"/>
    <a:srgbClr val="EAD9BB"/>
    <a:srgbClr val="EADAB8"/>
    <a:srgbClr val="D9BC78"/>
    <a:srgbClr val="C1B197"/>
    <a:srgbClr val="927C31"/>
    <a:srgbClr val="B39E44"/>
    <a:srgbClr val="7B6823"/>
    <a:srgbClr val="877844"/>
    <a:srgbClr val="313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3" autoAdjust="0"/>
    <p:restoredTop sz="89629" autoAdjust="0"/>
  </p:normalViewPr>
  <p:slideViewPr>
    <p:cSldViewPr snapToGrid="0" showGuides="1">
      <p:cViewPr varScale="1">
        <p:scale>
          <a:sx n="139" d="100"/>
          <a:sy n="139" d="100"/>
        </p:scale>
        <p:origin x="1512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B5E67-97E6-4D11-B8FD-F640E1CB5CCB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371CE-D727-4335-A762-3560365157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05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Mistakes</a:t>
            </a:r>
            <a:r>
              <a:rPr lang="de-DE" dirty="0"/>
              <a:t>: </a:t>
            </a:r>
          </a:p>
          <a:p>
            <a:r>
              <a:rPr lang="en-GB" dirty="0"/>
              <a:t>Failed to flick the cap between the other two caps</a:t>
            </a:r>
          </a:p>
          <a:p>
            <a:r>
              <a:rPr lang="en-GB" dirty="0"/>
              <a:t>Two caps touch</a:t>
            </a:r>
          </a:p>
          <a:p>
            <a:r>
              <a:rPr lang="en-GB" dirty="0"/>
              <a:t>A cap touches a line/falls off the table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71CE-D727-4335-A762-35603651574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21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Fill a </a:t>
            </a:r>
            <a:r>
              <a:rPr lang="de-DE" dirty="0" err="1"/>
              <a:t>glass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determines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measured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round</a:t>
            </a:r>
            <a:r>
              <a:rPr lang="de-DE" dirty="0"/>
              <a:t>,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ONCE!</a:t>
            </a:r>
          </a:p>
          <a:p>
            <a:endParaRPr lang="de-DE" dirty="0"/>
          </a:p>
          <a:p>
            <a:r>
              <a:rPr lang="de-DE" dirty="0"/>
              <a:t>3 </a:t>
            </a:r>
            <a:r>
              <a:rPr lang="de-DE" dirty="0" err="1"/>
              <a:t>rounds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temperatures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71CE-D727-4335-A762-35603651574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71CE-D727-4335-A762-35603651574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10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ECB8-ADAF-414D-B419-76A9A037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DEB88-7568-4D84-8C00-BCA29E1B1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3C60D-5009-468E-9EE5-8850CAEB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92CA9-ECD2-48A9-B248-ED701B66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A72EB-982F-4E61-9062-7BD75E67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26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F606-5F5D-4BC5-92DD-4BF7F239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A0956-3475-493C-A8BB-14B70D616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7C26F-F4ED-486E-B2BF-96F4C144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6E203-33BC-42EB-BF71-8450E3CC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0ED0-A717-47E2-8495-272AD798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20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F84937-632B-4BFA-BA11-13D099EC4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EA433-F689-4217-B756-188EF716E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0CCD5-895A-4641-AB1A-2542AE2A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553F7-FF2D-4D9C-87DD-6F9FDBBD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C7A35-5F1E-49B8-B978-466BEC54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92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37B-BB79-41B1-9349-FA8534C4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34D11-820B-4831-BA42-837B8B997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D00FD-A4C1-4FFD-A084-08AF8B83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739C7-ACA0-4553-AC8A-FD272A9F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74835-C362-410D-996D-B6B2E88A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39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8F0E-9814-4C7C-A4FE-5B4B8FA5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AFD48-7778-4BF8-A585-FB1621E7B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8BB7C-1392-4849-AFC5-AAF329F4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6592B-3CA3-4B70-B597-F7D3562C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5E05C-47BA-4CAF-A5EF-6D6D863B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1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75D4-4CDD-4DED-BEE9-09443836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E46D1-2C83-46D3-9FFF-431325F9B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72D27-16DF-4A48-88D4-4E0756BEE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D3B66-09C5-4D51-88EE-F7A107B5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5A6F5-9830-45B6-8909-91CC81FC4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AD9E0-CCFD-471F-B66D-77777B2F2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4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6F2E2-2B61-4CFA-AEBF-5C75FDED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5C19E-2DEF-47C2-B982-39796672B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A0C82-6337-4646-90A0-9D1F6A080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B04E61-2894-4AFA-9F39-95824DD1C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26D58-7DFF-464A-8189-1FB7B8E5B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443DE0-5651-4FEB-9F6F-6CC3BF49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3F1A1-AC76-43AF-BAB7-79EAD788A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DEFE35-9082-4F21-A7B5-86D5F6FF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4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6D07-34A1-40E4-AF5E-0CFBB57B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5A277-A652-4B1A-9D85-B59B2554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8596B-AC7B-4F2C-B988-CFA840CC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4F531-1E54-4B66-92A7-E53A4024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120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9FF79-B9A3-42C7-B3F5-E750226E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15401-EDDE-4E72-9FDD-309F333F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D10CE-F96D-4A3F-B7BE-C32ABF1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22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28A3-FB45-490D-B6B2-5842F126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3B86-B435-4F96-B4B8-47D7EB095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CC081-5197-4C12-AD6C-749B3014B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3783A-3BE1-4E05-978A-3AEAB9F8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08976-F743-4A5D-8AD5-CABA590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C1981-D512-44C3-A31F-FC767A94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19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640DF-F0C6-479B-9475-5C334036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9A97A-ED98-458F-8679-E88B462F0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7893A-775D-43EF-9824-066B57FE7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43FFD-7D63-4E58-B8DF-4C54A9D6D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370CA-896F-4373-9F95-EA0D040B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8ED7F-EA51-4BE5-8A07-679698F3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8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6893D2-D990-4CDE-9FEF-101E7E49E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A8AF5-04DB-40B5-85A4-BDFEAA4CD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009C5-877D-49C4-BA95-94A36C3DB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29ADE-2D1E-439E-8FF1-EEE263EB0DE4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44FEC-7C04-4F11-AF1C-84BE55A11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C4F55-4116-4AB1-9E7D-A0F779166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4DD79-2428-4FF7-BFB6-0955B8E9EF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15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D11CD-B1A3-4633-8D24-3C332C865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1824" y="1367673"/>
            <a:ext cx="4375151" cy="2665509"/>
          </a:xfrm>
        </p:spPr>
        <p:txBody>
          <a:bodyPr>
            <a:normAutofit/>
          </a:bodyPr>
          <a:lstStyle/>
          <a:p>
            <a:pPr algn="r"/>
            <a:r>
              <a:rPr lang="de-DE" sz="7200" dirty="0" err="1">
                <a:solidFill>
                  <a:schemeClr val="bg1"/>
                </a:solidFill>
              </a:rPr>
              <a:t>Hendriela‘s</a:t>
            </a:r>
            <a:r>
              <a:rPr lang="de-DE" sz="7200" dirty="0">
                <a:solidFill>
                  <a:schemeClr val="bg1"/>
                </a:solidFill>
              </a:rPr>
              <a:t> Pub Quiz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fik 8" descr="Ein Bild, das Text, Schrift, Handschrift, Neonreklame enthält.&#10;&#10;Automatisch generierte Beschreibung">
            <a:extLst>
              <a:ext uri="{FF2B5EF4-FFF2-40B4-BE49-F238E27FC236}">
                <a16:creationId xmlns:a16="http://schemas.microsoft.com/office/drawing/2014/main" id="{735BFE3F-5F2E-4070-DA06-5BA0AF0D7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61E6F48-BBBA-0F04-7F98-3FF6F182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642" y="162232"/>
            <a:ext cx="3992716" cy="653353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C41198D-2D01-51A6-BD6D-3023EDA1A5E7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6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75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AAC71FD-A2E1-9A2C-69F0-8CE160D0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28" y="182905"/>
            <a:ext cx="9554543" cy="649218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07771B8-EB7F-9776-97C3-7344AF35407E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7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00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769CE3C-9B51-5649-FFF8-52E1879C4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066"/>
          <a:stretch/>
        </p:blipFill>
        <p:spPr>
          <a:xfrm>
            <a:off x="3126507" y="346303"/>
            <a:ext cx="5938986" cy="616539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E0B06C6-F0D5-149D-180A-B6698D4B5AAD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8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56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47D91E7-E2C4-5A90-F6F6-8BDEF1A7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09" y="150541"/>
            <a:ext cx="5430982" cy="655691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5190844-FDFC-EC8C-966F-C1FA0858BE1E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9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13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75CEE57-4B19-C360-7ED2-440590D0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16" y="251120"/>
            <a:ext cx="5369968" cy="63557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DF03440-FA9D-96D1-20B7-A11579CB86FD}"/>
              </a:ext>
            </a:extLst>
          </p:cNvPr>
          <p:cNvSpPr txBox="1"/>
          <p:nvPr/>
        </p:nvSpPr>
        <p:spPr>
          <a:xfrm>
            <a:off x="132735" y="0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10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03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A9339-2E04-303C-C3A6-615CA413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Solutions!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04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0DFAE5-15BB-3692-DC8F-76B998DD7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3" y="0"/>
            <a:ext cx="6452113" cy="6698278"/>
          </a:xfrm>
          <a:prstGeom prst="rect">
            <a:avLst/>
          </a:prstGeom>
        </p:spPr>
      </p:pic>
      <p:pic>
        <p:nvPicPr>
          <p:cNvPr id="5122" name="Picture 2" descr="Brazil Map and Satellite Image">
            <a:extLst>
              <a:ext uri="{FF2B5EF4-FFF2-40B4-BE49-F238E27FC236}">
                <a16:creationId xmlns:a16="http://schemas.microsoft.com/office/drawing/2014/main" id="{D95DFECF-59F0-9CAA-4AAB-84411221D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" b="8172"/>
          <a:stretch/>
        </p:blipFill>
        <p:spPr bwMode="auto">
          <a:xfrm>
            <a:off x="2971800" y="-190500"/>
            <a:ext cx="6457950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8C748BD-933D-37D0-ED3E-5A4C1005DF18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1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5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CCDB513-1EAA-EFD4-8F7E-0715F0FA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8" y="531522"/>
            <a:ext cx="11400503" cy="5794955"/>
          </a:xfrm>
          <a:prstGeom prst="rect">
            <a:avLst/>
          </a:prstGeom>
        </p:spPr>
      </p:pic>
      <p:pic>
        <p:nvPicPr>
          <p:cNvPr id="6146" name="Picture 2" descr="Austria Map and Satellite Image">
            <a:extLst>
              <a:ext uri="{FF2B5EF4-FFF2-40B4-BE49-F238E27FC236}">
                <a16:creationId xmlns:a16="http://schemas.microsoft.com/office/drawing/2014/main" id="{3DBAC331-34A3-2C28-571C-47B10AAEC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9088" r="2796" b="13754"/>
          <a:stretch/>
        </p:blipFill>
        <p:spPr bwMode="auto">
          <a:xfrm>
            <a:off x="285750" y="-152400"/>
            <a:ext cx="11982450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81D9A8C-E26C-3B4B-6E82-3FF4714E053A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2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0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23D09C5-6D1A-64E8-FC3F-0FECC1D9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63" y="156890"/>
            <a:ext cx="5938274" cy="654422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35DB4B3-3C0A-9054-7F70-7BE13C5FD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9" t="3871" r="6290" b="4732"/>
          <a:stretch/>
        </p:blipFill>
        <p:spPr>
          <a:xfrm>
            <a:off x="2994737" y="114300"/>
            <a:ext cx="6202525" cy="676839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C24F22F-F088-57E2-7E5F-497920F76427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3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CFFB9B9-5CE8-80E2-02E9-4BB9308D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33" y="0"/>
            <a:ext cx="9674734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B7BBFD-E622-7B51-5A71-0F39825C1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8" t="3346" r="1709" b="953"/>
          <a:stretch/>
        </p:blipFill>
        <p:spPr bwMode="auto">
          <a:xfrm>
            <a:off x="1278299" y="-1"/>
            <a:ext cx="966762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3D65DAC-FDAD-6BC0-1BB0-824AB1E73BC6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4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41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C8C1CE-2ACF-4567-BDEF-506DD814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Rules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2E5107-3774-444A-AEEA-80FABF75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2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teams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couples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separated</a:t>
            </a: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11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games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with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increasing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value</a:t>
            </a: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1 point for 1</a:t>
            </a:r>
            <a:r>
              <a:rPr lang="en-GB" baseline="30000" dirty="0">
                <a:solidFill>
                  <a:schemeClr val="bg1"/>
                </a:solidFill>
                <a:sym typeface="Wingdings" panose="05000000000000000000" pitchFamily="2" charset="2"/>
              </a:rPr>
              <a:t>st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game, 2 points for 2</a:t>
            </a:r>
            <a:r>
              <a:rPr lang="en-GB" baseline="30000" dirty="0">
                <a:solidFill>
                  <a:schemeClr val="bg1"/>
                </a:solidFill>
                <a:sym typeface="Wingdings" panose="05000000000000000000" pitchFamily="2" charset="2"/>
              </a:rPr>
              <a:t>nd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game</a:t>
            </a:r>
            <a:r>
              <a:rPr lang="en-CH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  <a:endParaRPr lang="en-GB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In total 66 points </a:t>
            </a:r>
            <a:r>
              <a:rPr lang="en-CH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the team that gets 32 points, wins!</a:t>
            </a: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8017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B309AC-2A4B-A235-8E37-441C5C44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321" y="385690"/>
            <a:ext cx="6879358" cy="608662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05BA12C-B683-8BDD-0288-9BBE8236D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375" y="103238"/>
            <a:ext cx="7767069" cy="67547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3C83404-D0B7-CB1E-DCA7-C07D484E2335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5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1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61E6F48-BBBA-0F04-7F98-3FF6F182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642" y="162232"/>
            <a:ext cx="3992716" cy="65335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C4E8AD6-3438-35DB-7AAC-BB381638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860" y="0"/>
            <a:ext cx="52464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D627F01-DE06-7C94-D8C2-4A52CE3B5067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6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AAC71FD-A2E1-9A2C-69F0-8CE160D0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28" y="182905"/>
            <a:ext cx="9554543" cy="649218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9FA4B04-8F2C-3AD3-5E90-80D4C2B1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0"/>
            <a:ext cx="101235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A1F3A19-BD60-C39D-FABF-56091E3C8B0D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7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67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769CE3C-9B51-5649-FFF8-52E1879C4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066"/>
          <a:stretch/>
        </p:blipFill>
        <p:spPr>
          <a:xfrm>
            <a:off x="3126507" y="346303"/>
            <a:ext cx="5938986" cy="6165393"/>
          </a:xfrm>
          <a:prstGeom prst="rect">
            <a:avLst/>
          </a:prstGeom>
        </p:spPr>
      </p:pic>
      <p:pic>
        <p:nvPicPr>
          <p:cNvPr id="4098" name="Picture 2" descr="Political Map of Japan displaying 47 prefectures and the national capital of Tokyo.">
            <a:extLst>
              <a:ext uri="{FF2B5EF4-FFF2-40B4-BE49-F238E27FC236}">
                <a16:creationId xmlns:a16="http://schemas.microsoft.com/office/drawing/2014/main" id="{EF061C10-A714-9DF9-B890-C0D6FDEB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35" y="-125815"/>
            <a:ext cx="6666942" cy="69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F01E297-68F5-2129-E343-315F886847F6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8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9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47D91E7-E2C4-5A90-F6F6-8BDEF1A7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09" y="150541"/>
            <a:ext cx="5430982" cy="655691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807C0C-707C-D19E-CD69-12D229EB7814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9</a:t>
            </a:r>
            <a:endParaRPr lang="en-GB" sz="4400" b="1" dirty="0">
              <a:solidFill>
                <a:schemeClr val="bg1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B95B7F6-EACF-844A-7422-6C044D15D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690" y="-147484"/>
            <a:ext cx="6769510" cy="73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1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75CEE57-4B19-C360-7ED2-440590D0D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16" y="251120"/>
            <a:ext cx="5369968" cy="635575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C4538EC-7288-B955-B82C-0ECCBF6D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-44246"/>
            <a:ext cx="6725264" cy="737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4EC3EED-6D87-4F90-237B-54D439E6FC3E}"/>
              </a:ext>
            </a:extLst>
          </p:cNvPr>
          <p:cNvSpPr txBox="1"/>
          <p:nvPr/>
        </p:nvSpPr>
        <p:spPr>
          <a:xfrm>
            <a:off x="132735" y="0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10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CC241-6B0D-A992-DD14-077A5627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Tiebreakers</a:t>
            </a:r>
            <a:r>
              <a:rPr lang="de-DE" dirty="0">
                <a:solidFill>
                  <a:schemeClr val="bg1"/>
                </a:solidFill>
              </a:rPr>
              <a:t>!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D60ED5-8187-D80F-0173-5C6935B7B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Sudden Death </a:t>
            </a:r>
            <a:r>
              <a:rPr lang="de-DE" dirty="0">
                <a:sym typeface="Wingdings" panose="05000000000000000000" pitchFamily="2" charset="2"/>
              </a:rPr>
              <a:t> Immediate </a:t>
            </a:r>
            <a:r>
              <a:rPr lang="de-DE" dirty="0" err="1">
                <a:sym typeface="Wingdings" panose="05000000000000000000" pitchFamily="2" charset="2"/>
              </a:rPr>
              <a:t>reveal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0898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141D840-5D56-AD65-1F48-8522DBCE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214" y="140109"/>
            <a:ext cx="6519571" cy="657778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4F8C81C-5E3C-A0DD-0B2C-6C58775CE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379" y="-57150"/>
            <a:ext cx="7480122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0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EFD3C20-2AF6-7B7E-CF5C-F000A636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995"/>
            <a:ext cx="12192000" cy="485601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1B383AF-2DFD-0FAC-D595-4E21951CB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80000">
            <a:off x="546937" y="1439887"/>
            <a:ext cx="11434379" cy="461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7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F828E27-4CF1-A184-1839-C64355B2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658" y="184355"/>
            <a:ext cx="3646684" cy="648929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B09037A-089C-E545-A49A-9466671B0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80000">
            <a:off x="2849562" y="-647699"/>
            <a:ext cx="6294438" cy="79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C5B27-80DB-4027-B49A-86EB42F8E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"/>
          <a:stretch/>
        </p:blipFill>
        <p:spPr>
          <a:xfrm>
            <a:off x="6229215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C8CA55-E62E-4352-B8EA-17258A125465}"/>
              </a:ext>
            </a:extLst>
          </p:cNvPr>
          <p:cNvSpPr txBox="1">
            <a:spLocks/>
          </p:cNvSpPr>
          <p:nvPr/>
        </p:nvSpPr>
        <p:spPr>
          <a:xfrm>
            <a:off x="831850" y="279144"/>
            <a:ext cx="6349067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Game 1: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Flicking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1F4B93-6C86-419B-8E9D-BB5FE3FBC9F5}"/>
              </a:ext>
            </a:extLst>
          </p:cNvPr>
          <p:cNvSpPr txBox="1">
            <a:spLocks/>
          </p:cNvSpPr>
          <p:nvPr/>
        </p:nvSpPr>
        <p:spPr>
          <a:xfrm>
            <a:off x="831851" y="3611881"/>
            <a:ext cx="5088890" cy="2477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Flick a </a:t>
            </a:r>
            <a:r>
              <a:rPr lang="de-DE" dirty="0" err="1">
                <a:solidFill>
                  <a:schemeClr val="bg1"/>
                </a:solidFill>
              </a:rPr>
              <a:t>coin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side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bowl</a:t>
            </a:r>
          </a:p>
          <a:p>
            <a:r>
              <a:rPr lang="en-GB" dirty="0">
                <a:solidFill>
                  <a:schemeClr val="bg1"/>
                </a:solidFill>
              </a:rPr>
              <a:t>12 tries per team</a:t>
            </a:r>
          </a:p>
          <a:p>
            <a:r>
              <a:rPr lang="en-GB" dirty="0">
                <a:solidFill>
                  <a:schemeClr val="bg1"/>
                </a:solidFill>
              </a:rPr>
              <a:t>Sudden death if tied after all tries</a:t>
            </a:r>
          </a:p>
        </p:txBody>
      </p:sp>
    </p:spTree>
    <p:extLst>
      <p:ext uri="{BB962C8B-B14F-4D97-AF65-F5344CB8AC3E}">
        <p14:creationId xmlns:p14="http://schemas.microsoft.com/office/powerpoint/2010/main" val="3959305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245AC30-D39C-F72A-8F28-1E679EC9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233448"/>
            <a:ext cx="11353800" cy="439110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0A40C46-55AE-3BC2-6632-9F41C17E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90" y="634181"/>
            <a:ext cx="12211850" cy="538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E7FF97A-558E-2B33-6BEE-94B4F8A8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86" y="161925"/>
            <a:ext cx="3007627" cy="653415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DB7883F4-9B4C-3594-60A7-4CA23178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39" y="-73742"/>
            <a:ext cx="4424516" cy="71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46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C5B27-80DB-4027-B49A-86EB42F8E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" r="42642"/>
          <a:stretch/>
        </p:blipFill>
        <p:spPr>
          <a:xfrm>
            <a:off x="6900629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25D04-5C18-A25C-EFB3-ABC4D88BFBAF}"/>
              </a:ext>
            </a:extLst>
          </p:cNvPr>
          <p:cNvSpPr txBox="1">
            <a:spLocks/>
          </p:cNvSpPr>
          <p:nvPr/>
        </p:nvSpPr>
        <p:spPr>
          <a:xfrm>
            <a:off x="831850" y="279144"/>
            <a:ext cx="6349067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Game 3: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Penny Football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2613A-2905-3B62-E990-B56196BF5753}"/>
              </a:ext>
            </a:extLst>
          </p:cNvPr>
          <p:cNvSpPr txBox="1">
            <a:spLocks/>
          </p:cNvSpPr>
          <p:nvPr/>
        </p:nvSpPr>
        <p:spPr>
          <a:xfrm>
            <a:off x="831850" y="3726120"/>
            <a:ext cx="5397364" cy="2477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dirty="0">
                <a:solidFill>
                  <a:schemeClr val="bg1"/>
                </a:solidFill>
              </a:rPr>
              <a:t>Flick </a:t>
            </a:r>
            <a:r>
              <a:rPr lang="de-DE" dirty="0" err="1">
                <a:solidFill>
                  <a:schemeClr val="bg1"/>
                </a:solidFill>
              </a:rPr>
              <a:t>one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bottle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two</a:t>
            </a:r>
            <a:endParaRPr lang="de-DE" dirty="0">
              <a:solidFill>
                <a:schemeClr val="bg1"/>
              </a:solidFill>
            </a:endParaRPr>
          </a:p>
          <a:p>
            <a:pPr lvl="0"/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only</a:t>
            </a:r>
            <a:r>
              <a:rPr lang="de-DE" dirty="0">
                <a:solidFill>
                  <a:schemeClr val="bg1"/>
                </a:solidFill>
              </a:rPr>
              <a:t> flick </a:t>
            </a:r>
            <a:r>
              <a:rPr lang="de-DE" dirty="0" err="1">
                <a:solidFill>
                  <a:schemeClr val="bg1"/>
                </a:solidFill>
              </a:rPr>
              <a:t>forward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never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backward</a:t>
            </a:r>
            <a:endParaRPr lang="de-DE" dirty="0">
              <a:solidFill>
                <a:schemeClr val="bg1"/>
              </a:solidFill>
            </a:endParaRPr>
          </a:p>
          <a:p>
            <a:pPr lvl="0"/>
            <a:r>
              <a:rPr lang="de-DE" dirty="0">
                <a:solidFill>
                  <a:schemeClr val="bg1"/>
                </a:solidFill>
              </a:rPr>
              <a:t>Score </a:t>
            </a:r>
            <a:r>
              <a:rPr lang="de-DE" dirty="0" err="1">
                <a:solidFill>
                  <a:schemeClr val="bg1"/>
                </a:solidFill>
              </a:rPr>
              <a:t>by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placing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cap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opponent´s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goal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lines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cannot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be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touched</a:t>
            </a:r>
            <a:endParaRPr lang="de-DE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You play until you score or you make a mistake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The first team that wins 3 rounds, wins!</a:t>
            </a:r>
            <a:endParaRPr lang="de-DE" dirty="0">
              <a:solidFill>
                <a:schemeClr val="bg1"/>
              </a:solidFill>
            </a:endParaRPr>
          </a:p>
          <a:p>
            <a:pPr lvl="0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5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C5B27-80DB-4027-B49A-86EB42F8E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r="6527"/>
          <a:stretch/>
        </p:blipFill>
        <p:spPr>
          <a:xfrm>
            <a:off x="6900629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25D04-5C18-A25C-EFB3-ABC4D88BFBAF}"/>
              </a:ext>
            </a:extLst>
          </p:cNvPr>
          <p:cNvSpPr txBox="1">
            <a:spLocks/>
          </p:cNvSpPr>
          <p:nvPr/>
        </p:nvSpPr>
        <p:spPr>
          <a:xfrm>
            <a:off x="831850" y="279144"/>
            <a:ext cx="6349067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Game 4: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Googling</a:t>
            </a:r>
            <a:r>
              <a:rPr lang="de-DE" dirty="0">
                <a:solidFill>
                  <a:schemeClr val="bg1"/>
                </a:solidFill>
              </a:rPr>
              <a:t>!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2613A-2905-3B62-E990-B56196BF5753}"/>
              </a:ext>
            </a:extLst>
          </p:cNvPr>
          <p:cNvSpPr txBox="1">
            <a:spLocks/>
          </p:cNvSpPr>
          <p:nvPr/>
        </p:nvSpPr>
        <p:spPr>
          <a:xfrm>
            <a:off x="831850" y="3726120"/>
            <a:ext cx="5397364" cy="2477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>
                <a:solidFill>
                  <a:schemeClr val="bg1"/>
                </a:solidFill>
              </a:rPr>
              <a:t>Complete a search term based on a given word</a:t>
            </a:r>
          </a:p>
          <a:p>
            <a:pPr lvl="0"/>
            <a:r>
              <a:rPr lang="en-GB" dirty="0">
                <a:solidFill>
                  <a:schemeClr val="bg1"/>
                </a:solidFill>
              </a:rPr>
              <a:t>The term with more Google results wins the round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Best-of-7</a:t>
            </a:r>
            <a:endParaRPr lang="en-GB" dirty="0">
              <a:solidFill>
                <a:schemeClr val="bg1"/>
              </a:solidFill>
            </a:endParaRPr>
          </a:p>
          <a:p>
            <a:pPr lvl="0"/>
            <a:r>
              <a:rPr lang="en-GB" dirty="0">
                <a:solidFill>
                  <a:schemeClr val="bg1"/>
                </a:solidFill>
              </a:rPr>
              <a:t>Terms have to be real words found in the Oxford Dictionary!</a:t>
            </a:r>
          </a:p>
        </p:txBody>
      </p:sp>
    </p:spTree>
    <p:extLst>
      <p:ext uri="{BB962C8B-B14F-4D97-AF65-F5344CB8AC3E}">
        <p14:creationId xmlns:p14="http://schemas.microsoft.com/office/powerpoint/2010/main" val="688819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AB3A016-7E1D-DD83-C59F-A9672E86C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0807" y="797718"/>
            <a:ext cx="5181600" cy="52625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4400" dirty="0">
                <a:solidFill>
                  <a:schemeClr val="bg1"/>
                </a:solidFill>
              </a:rPr>
              <a:t>Air…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4400" dirty="0">
                <a:solidFill>
                  <a:schemeClr val="bg1"/>
                </a:solidFill>
              </a:rPr>
              <a:t>Car…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4400" dirty="0" err="1">
                <a:solidFill>
                  <a:schemeClr val="bg1"/>
                </a:solidFill>
              </a:rPr>
              <a:t>Nose</a:t>
            </a:r>
            <a:r>
              <a:rPr lang="de-DE" sz="4400" dirty="0">
                <a:solidFill>
                  <a:schemeClr val="bg1"/>
                </a:solidFill>
              </a:rPr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4400" dirty="0">
                <a:solidFill>
                  <a:schemeClr val="bg1"/>
                </a:solidFill>
              </a:rPr>
              <a:t>Beer…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4400" dirty="0">
                <a:solidFill>
                  <a:schemeClr val="bg1"/>
                </a:solidFill>
              </a:rPr>
              <a:t>Money…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4400" dirty="0" err="1">
                <a:solidFill>
                  <a:schemeClr val="bg1"/>
                </a:solidFill>
              </a:rPr>
              <a:t>Garbage</a:t>
            </a:r>
            <a:r>
              <a:rPr lang="de-DE" sz="4400" dirty="0">
                <a:solidFill>
                  <a:schemeClr val="bg1"/>
                </a:solidFill>
              </a:rPr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4400" dirty="0">
                <a:solidFill>
                  <a:schemeClr val="bg1"/>
                </a:solidFill>
              </a:rPr>
              <a:t>Coffee…</a:t>
            </a:r>
          </a:p>
          <a:p>
            <a:pPr marL="514350" indent="-514350">
              <a:buFont typeface="+mj-lt"/>
              <a:buAutoNum type="arabicPeriod"/>
            </a:pPr>
            <a:endParaRPr lang="en-GB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5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C5B27-80DB-4027-B49A-86EB42F8E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0" r="29060"/>
          <a:stretch/>
        </p:blipFill>
        <p:spPr>
          <a:xfrm>
            <a:off x="6229215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C8CA55-E62E-4352-B8EA-17258A125465}"/>
              </a:ext>
            </a:extLst>
          </p:cNvPr>
          <p:cNvSpPr txBox="1">
            <a:spLocks/>
          </p:cNvSpPr>
          <p:nvPr/>
        </p:nvSpPr>
        <p:spPr>
          <a:xfrm>
            <a:off x="831850" y="279144"/>
            <a:ext cx="6349067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Game 5: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Drink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,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me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hearties</a:t>
            </a:r>
            <a:r>
              <a:rPr lang="de-DE" dirty="0">
                <a:solidFill>
                  <a:schemeClr val="bg1"/>
                </a:solidFill>
              </a:rPr>
              <a:t>!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1F4B93-6C86-419B-8E9D-BB5FE3FBC9F5}"/>
              </a:ext>
            </a:extLst>
          </p:cNvPr>
          <p:cNvSpPr txBox="1">
            <a:spLocks/>
          </p:cNvSpPr>
          <p:nvPr/>
        </p:nvSpPr>
        <p:spPr>
          <a:xfrm>
            <a:off x="831851" y="3611881"/>
            <a:ext cx="5397364" cy="2477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Drink a given amount of beer out of your glass</a:t>
            </a:r>
          </a:p>
          <a:p>
            <a:r>
              <a:rPr lang="en-GB" dirty="0">
                <a:solidFill>
                  <a:schemeClr val="bg1"/>
                </a:solidFill>
              </a:rPr>
              <a:t>Team members compete 1v1, whoever gets closest wins the round</a:t>
            </a:r>
          </a:p>
          <a:p>
            <a:r>
              <a:rPr lang="en-GB" dirty="0">
                <a:solidFill>
                  <a:schemeClr val="bg1"/>
                </a:solidFill>
              </a:rPr>
              <a:t>Each member competes once, team with most rounds wins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602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5010" y="1292537"/>
            <a:ext cx="2625028" cy="142051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150 mL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70038" y="1292536"/>
            <a:ext cx="2625028" cy="1420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90 mL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395066" y="1292535"/>
            <a:ext cx="2625028" cy="1420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210 mL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1A4B8B-A842-51BB-806B-AB0510C53887}"/>
              </a:ext>
            </a:extLst>
          </p:cNvPr>
          <p:cNvSpPr txBox="1">
            <a:spLocks/>
          </p:cNvSpPr>
          <p:nvPr/>
        </p:nvSpPr>
        <p:spPr>
          <a:xfrm>
            <a:off x="2173199" y="4144957"/>
            <a:ext cx="2625028" cy="126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188 mL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D09BBF-1B99-DCAA-4ED3-327E51787048}"/>
              </a:ext>
            </a:extLst>
          </p:cNvPr>
          <p:cNvSpPr txBox="1">
            <a:spLocks/>
          </p:cNvSpPr>
          <p:nvPr/>
        </p:nvSpPr>
        <p:spPr>
          <a:xfrm>
            <a:off x="4798227" y="4144956"/>
            <a:ext cx="2625028" cy="126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56 mL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E4DBC2-F017-5989-17A2-AEFD825D2D8E}"/>
              </a:ext>
            </a:extLst>
          </p:cNvPr>
          <p:cNvSpPr txBox="1">
            <a:spLocks/>
          </p:cNvSpPr>
          <p:nvPr/>
        </p:nvSpPr>
        <p:spPr>
          <a:xfrm>
            <a:off x="7423255" y="4144955"/>
            <a:ext cx="2625028" cy="1264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120 mL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33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3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C5B27-80DB-4027-B49A-86EB42F8E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1" r="33649"/>
          <a:stretch/>
        </p:blipFill>
        <p:spPr>
          <a:xfrm>
            <a:off x="6900629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25D04-5C18-A25C-EFB3-ABC4D88BFBAF}"/>
              </a:ext>
            </a:extLst>
          </p:cNvPr>
          <p:cNvSpPr txBox="1">
            <a:spLocks/>
          </p:cNvSpPr>
          <p:nvPr/>
        </p:nvSpPr>
        <p:spPr>
          <a:xfrm>
            <a:off x="831850" y="279144"/>
            <a:ext cx="6349067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Game 6: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dirty="0" err="1">
                <a:solidFill>
                  <a:schemeClr val="bg1"/>
                </a:solidFill>
              </a:rPr>
              <a:t>Sorting</a:t>
            </a:r>
            <a:r>
              <a:rPr lang="de-DE" dirty="0">
                <a:solidFill>
                  <a:schemeClr val="bg1"/>
                </a:solidFill>
              </a:rPr>
              <a:t> Hat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2613A-2905-3B62-E990-B56196BF5753}"/>
              </a:ext>
            </a:extLst>
          </p:cNvPr>
          <p:cNvSpPr txBox="1">
            <a:spLocks/>
          </p:cNvSpPr>
          <p:nvPr/>
        </p:nvSpPr>
        <p:spPr>
          <a:xfrm>
            <a:off x="831850" y="3726120"/>
            <a:ext cx="5397364" cy="2477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dirty="0" err="1">
                <a:solidFill>
                  <a:schemeClr val="bg1"/>
                </a:solidFill>
              </a:rPr>
              <a:t>Correctly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sort</a:t>
            </a:r>
            <a:r>
              <a:rPr lang="de-DE" dirty="0">
                <a:solidFill>
                  <a:schemeClr val="bg1"/>
                </a:solidFill>
              </a:rPr>
              <a:t> a </a:t>
            </a:r>
            <a:r>
              <a:rPr lang="de-DE" dirty="0" err="1">
                <a:solidFill>
                  <a:schemeClr val="bg1"/>
                </a:solidFill>
              </a:rPr>
              <a:t>set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answers</a:t>
            </a:r>
            <a:endParaRPr lang="de-DE" dirty="0">
              <a:solidFill>
                <a:schemeClr val="bg1"/>
              </a:solidFill>
            </a:endParaRPr>
          </a:p>
          <a:p>
            <a:pPr lvl="0"/>
            <a:r>
              <a:rPr lang="de-DE" dirty="0" err="1">
                <a:solidFill>
                  <a:schemeClr val="bg1"/>
                </a:solidFill>
              </a:rPr>
              <a:t>Indicate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position</a:t>
            </a:r>
            <a:r>
              <a:rPr lang="de-DE" dirty="0">
                <a:solidFill>
                  <a:schemeClr val="bg1"/>
                </a:solidFill>
              </a:rPr>
              <a:t> relative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already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sorted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answers</a:t>
            </a:r>
            <a:endParaRPr lang="de-DE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Team gives alternating answers until one team makes a mistake (1 min time limit)</a:t>
            </a:r>
            <a:endParaRPr lang="de-DE" dirty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The first team that wins 4 rounds, wins!</a:t>
            </a:r>
            <a:endParaRPr lang="de-DE" dirty="0">
              <a:solidFill>
                <a:schemeClr val="bg1"/>
              </a:solidFill>
            </a:endParaRPr>
          </a:p>
          <a:p>
            <a:pPr lvl="0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84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C5B27-80DB-4027-B49A-86EB42F8E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" b="17277"/>
          <a:stretch/>
        </p:blipFill>
        <p:spPr>
          <a:xfrm>
            <a:off x="6229215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C8CA55-E62E-4352-B8EA-17258A125465}"/>
              </a:ext>
            </a:extLst>
          </p:cNvPr>
          <p:cNvSpPr txBox="1">
            <a:spLocks/>
          </p:cNvSpPr>
          <p:nvPr/>
        </p:nvSpPr>
        <p:spPr>
          <a:xfrm>
            <a:off x="831850" y="279144"/>
            <a:ext cx="6349067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Game 7: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Spaghetti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1F4B93-6C86-419B-8E9D-BB5FE3FBC9F5}"/>
              </a:ext>
            </a:extLst>
          </p:cNvPr>
          <p:cNvSpPr txBox="1">
            <a:spLocks/>
          </p:cNvSpPr>
          <p:nvPr/>
        </p:nvSpPr>
        <p:spPr>
          <a:xfrm>
            <a:off x="831851" y="3611881"/>
            <a:ext cx="5397364" cy="2477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>
                <a:solidFill>
                  <a:schemeClr val="bg1"/>
                </a:solidFill>
              </a:rPr>
              <a:t>Grab a </a:t>
            </a:r>
            <a:r>
              <a:rPr lang="en-GB" dirty="0" err="1">
                <a:solidFill>
                  <a:schemeClr val="bg1"/>
                </a:solidFill>
              </a:rPr>
              <a:t>spaghetto</a:t>
            </a:r>
            <a:r>
              <a:rPr lang="en-GB" dirty="0">
                <a:solidFill>
                  <a:schemeClr val="bg1"/>
                </a:solidFill>
              </a:rPr>
              <a:t> faster than your opponent after the signal tone!</a:t>
            </a:r>
          </a:p>
          <a:p>
            <a:pPr lvl="0"/>
            <a:r>
              <a:rPr lang="en-GB" dirty="0">
                <a:solidFill>
                  <a:schemeClr val="bg1"/>
                </a:solidFill>
              </a:rPr>
              <a:t>Team members compete 1v1, whoever holds the larger piece in their hand wins</a:t>
            </a:r>
          </a:p>
          <a:p>
            <a:pPr lvl="0"/>
            <a:r>
              <a:rPr lang="en-GB" dirty="0">
                <a:solidFill>
                  <a:schemeClr val="bg1"/>
                </a:solidFill>
              </a:rPr>
              <a:t>The first team to win 6 rounds, wins!</a:t>
            </a:r>
          </a:p>
        </p:txBody>
      </p:sp>
    </p:spTree>
    <p:extLst>
      <p:ext uri="{BB962C8B-B14F-4D97-AF65-F5344CB8AC3E}">
        <p14:creationId xmlns:p14="http://schemas.microsoft.com/office/powerpoint/2010/main" val="209866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C5B27-80DB-4027-B49A-86EB42F8E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4" r="24172"/>
          <a:stretch/>
        </p:blipFill>
        <p:spPr>
          <a:xfrm>
            <a:off x="6229215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C8CA55-E62E-4352-B8EA-17258A125465}"/>
              </a:ext>
            </a:extLst>
          </p:cNvPr>
          <p:cNvSpPr txBox="1">
            <a:spLocks/>
          </p:cNvSpPr>
          <p:nvPr/>
        </p:nvSpPr>
        <p:spPr>
          <a:xfrm>
            <a:off x="831850" y="279144"/>
            <a:ext cx="6349067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Game 2: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err="1">
                <a:solidFill>
                  <a:schemeClr val="bg1"/>
                </a:solidFill>
              </a:rPr>
              <a:t>Worldle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1F4B93-6C86-419B-8E9D-BB5FE3FBC9F5}"/>
              </a:ext>
            </a:extLst>
          </p:cNvPr>
          <p:cNvSpPr txBox="1">
            <a:spLocks/>
          </p:cNvSpPr>
          <p:nvPr/>
        </p:nvSpPr>
        <p:spPr>
          <a:xfrm>
            <a:off x="831851" y="3611881"/>
            <a:ext cx="5524704" cy="2477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Guess the country based on its borders</a:t>
            </a:r>
          </a:p>
          <a:p>
            <a:r>
              <a:rPr lang="en-GB" dirty="0">
                <a:solidFill>
                  <a:schemeClr val="bg1"/>
                </a:solidFill>
              </a:rPr>
              <a:t>Borders are not to scale</a:t>
            </a:r>
          </a:p>
          <a:p>
            <a:r>
              <a:rPr lang="en-GB" dirty="0">
                <a:solidFill>
                  <a:schemeClr val="bg1"/>
                </a:solidFill>
              </a:rPr>
              <a:t>10 countries, solutions revealed at the end</a:t>
            </a:r>
          </a:p>
          <a:p>
            <a:r>
              <a:rPr lang="en-GB" dirty="0">
                <a:solidFill>
                  <a:schemeClr val="bg1"/>
                </a:solidFill>
              </a:rPr>
              <a:t>Sudden death if tied after 10 rounds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17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80DFAE5-15BB-3692-DC8F-76B998DD7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3" y="0"/>
            <a:ext cx="6452113" cy="669827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CF7206-B976-D747-01A2-2846FCF4B1C2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1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6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CCDB513-1EAA-EFD4-8F7E-0715F0FA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48" y="531522"/>
            <a:ext cx="11400503" cy="579495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1B8EBC3-1A48-9C09-7BE8-8FFEFA5AC839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2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020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23D09C5-6D1A-64E8-FC3F-0FECC1D9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63" y="156890"/>
            <a:ext cx="5938274" cy="654422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F193AAE-47BB-E30E-6857-76996FCC570D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3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3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CFFB9B9-5CE8-80E2-02E9-4BB9308D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33" y="0"/>
            <a:ext cx="9674734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C4C6C23-9F69-99CD-A355-A9DE510BB5C6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4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6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B309AC-2A4B-A235-8E37-441C5C44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321" y="385690"/>
            <a:ext cx="6879358" cy="608662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3A442FA-FFE7-72CB-806A-AF96AD9DF2C5}"/>
              </a:ext>
            </a:extLst>
          </p:cNvPr>
          <p:cNvSpPr txBox="1"/>
          <p:nvPr/>
        </p:nvSpPr>
        <p:spPr>
          <a:xfrm>
            <a:off x="132735" y="0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5</a:t>
            </a:r>
            <a:endParaRPr lang="en-GB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93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448</Words>
  <Application>Microsoft Office PowerPoint</Application>
  <PresentationFormat>Widescreen</PresentationFormat>
  <Paragraphs>86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Hendriela‘s Pub Quiz</vt:lpstr>
      <vt:lpstr>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Tiebreakers!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150 mL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Hendriela‘s Pub Quiz</dc:title>
  <dc:creator>Hendrik Heiser</dc:creator>
  <cp:lastModifiedBy>Hendrik Heiser</cp:lastModifiedBy>
  <cp:revision>31</cp:revision>
  <dcterms:created xsi:type="dcterms:W3CDTF">2023-01-08T09:02:23Z</dcterms:created>
  <dcterms:modified xsi:type="dcterms:W3CDTF">2026-02-02T22:18:30Z</dcterms:modified>
</cp:coreProperties>
</file>